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62" r:id="rId2"/>
    <p:sldId id="317" r:id="rId3"/>
    <p:sldId id="318" r:id="rId4"/>
    <p:sldId id="351" r:id="rId5"/>
    <p:sldId id="337" r:id="rId6"/>
    <p:sldId id="320" r:id="rId7"/>
    <p:sldId id="329" r:id="rId8"/>
    <p:sldId id="331" r:id="rId9"/>
    <p:sldId id="332" r:id="rId10"/>
    <p:sldId id="333" r:id="rId11"/>
    <p:sldId id="334" r:id="rId12"/>
    <p:sldId id="328" r:id="rId13"/>
    <p:sldId id="336" r:id="rId14"/>
    <p:sldId id="321" r:id="rId15"/>
    <p:sldId id="322" r:id="rId16"/>
    <p:sldId id="350" r:id="rId17"/>
    <p:sldId id="323" r:id="rId18"/>
    <p:sldId id="324" r:id="rId19"/>
    <p:sldId id="325" r:id="rId20"/>
    <p:sldId id="326" r:id="rId21"/>
    <p:sldId id="327" r:id="rId22"/>
    <p:sldId id="353" r:id="rId23"/>
    <p:sldId id="319" r:id="rId24"/>
    <p:sldId id="335" r:id="rId25"/>
    <p:sldId id="349" r:id="rId26"/>
    <p:sldId id="341" r:id="rId27"/>
    <p:sldId id="342" r:id="rId28"/>
    <p:sldId id="343" r:id="rId29"/>
    <p:sldId id="345" r:id="rId30"/>
    <p:sldId id="344" r:id="rId31"/>
    <p:sldId id="346" r:id="rId32"/>
    <p:sldId id="347" r:id="rId33"/>
    <p:sldId id="352" r:id="rId34"/>
    <p:sldId id="348" r:id="rId35"/>
    <p:sldId id="340" r:id="rId36"/>
    <p:sldId id="301" r:id="rId37"/>
    <p:sldId id="304" r:id="rId38"/>
    <p:sldId id="315" r:id="rId39"/>
    <p:sldId id="300" r:id="rId40"/>
    <p:sldId id="264" r:id="rId41"/>
    <p:sldId id="266" r:id="rId42"/>
    <p:sldId id="267" r:id="rId43"/>
    <p:sldId id="268" r:id="rId44"/>
    <p:sldId id="284" r:id="rId45"/>
    <p:sldId id="299" r:id="rId46"/>
    <p:sldId id="272" r:id="rId47"/>
    <p:sldId id="265" r:id="rId48"/>
    <p:sldId id="273" r:id="rId49"/>
    <p:sldId id="275" r:id="rId50"/>
    <p:sldId id="276" r:id="rId51"/>
    <p:sldId id="277" r:id="rId52"/>
    <p:sldId id="298" r:id="rId53"/>
    <p:sldId id="278" r:id="rId54"/>
    <p:sldId id="279" r:id="rId55"/>
    <p:sldId id="280" r:id="rId56"/>
    <p:sldId id="283" r:id="rId57"/>
    <p:sldId id="302" r:id="rId58"/>
    <p:sldId id="285" r:id="rId59"/>
    <p:sldId id="288" r:id="rId60"/>
    <p:sldId id="287" r:id="rId61"/>
    <p:sldId id="286" r:id="rId62"/>
    <p:sldId id="303" r:id="rId63"/>
    <p:sldId id="289" r:id="rId64"/>
    <p:sldId id="290" r:id="rId65"/>
    <p:sldId id="291" r:id="rId66"/>
    <p:sldId id="292" r:id="rId67"/>
    <p:sldId id="293" r:id="rId68"/>
    <p:sldId id="294" r:id="rId69"/>
    <p:sldId id="305" r:id="rId70"/>
    <p:sldId id="307" r:id="rId71"/>
    <p:sldId id="338" r:id="rId72"/>
    <p:sldId id="306" r:id="rId73"/>
    <p:sldId id="310" r:id="rId74"/>
    <p:sldId id="311" r:id="rId75"/>
    <p:sldId id="312" r:id="rId76"/>
    <p:sldId id="313" r:id="rId77"/>
    <p:sldId id="314" r:id="rId78"/>
    <p:sldId id="308" r:id="rId79"/>
    <p:sldId id="309" r:id="rId80"/>
    <p:sldId id="281" r:id="rId81"/>
    <p:sldId id="282" r:id="rId82"/>
    <p:sldId id="316" r:id="rId8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pos="2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C67C"/>
    <a:srgbClr val="5BBB0E"/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06" autoAdjust="0"/>
    <p:restoredTop sz="93089" autoAdjust="0"/>
  </p:normalViewPr>
  <p:slideViewPr>
    <p:cSldViewPr snapToGrid="0">
      <p:cViewPr varScale="1">
        <p:scale>
          <a:sx n="119" d="100"/>
          <a:sy n="119" d="100"/>
        </p:scale>
        <p:origin x="1680" y="192"/>
      </p:cViewPr>
      <p:guideLst>
        <p:guide orient="horz" pos="2156"/>
        <p:guide orient="horz" pos="147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F7F0950-DD71-48EC-948F-2D6829375B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562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itchFamily="34" charset="0"/>
              </a:rPr>
              <a:t>Draw picture</a:t>
            </a:r>
            <a:r>
              <a:rPr lang="en-US" altLang="en-US" baseline="0" dirty="0">
                <a:latin typeface="Arial" pitchFamily="34" charset="0"/>
              </a:rPr>
              <a:t> of malaria life cycle</a:t>
            </a:r>
          </a:p>
          <a:p>
            <a:pPr eaLnBrk="1" hangingPunct="1"/>
            <a:r>
              <a:rPr lang="en-US" altLang="en-US" baseline="0" dirty="0">
                <a:latin typeface="Arial" pitchFamily="34" charset="0"/>
              </a:rPr>
              <a:t>More background</a:t>
            </a:r>
          </a:p>
          <a:p>
            <a:pPr eaLnBrk="1" hangingPunct="1"/>
            <a:r>
              <a:rPr lang="en-US" altLang="en-US" baseline="0" dirty="0">
                <a:latin typeface="Arial" pitchFamily="34" charset="0"/>
              </a:rPr>
              <a:t>Why are we doing this?</a:t>
            </a:r>
            <a:endParaRPr lang="en-US" altLang="en-US" dirty="0">
              <a:latin typeface="Arial" pitchFamily="34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407A12EE-3DAA-4326-A5B3-7EB1C5029C3E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6181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 how people spend their time</a:t>
            </a:r>
          </a:p>
          <a:p>
            <a:r>
              <a:rPr lang="en-US" dirty="0"/>
              <a:t>Each row sums to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0210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 how people spend their time</a:t>
            </a:r>
          </a:p>
          <a:p>
            <a:r>
              <a:rPr lang="en-US" dirty="0"/>
              <a:t>Each row sums to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173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possible example</a:t>
            </a:r>
          </a:p>
          <a:p>
            <a:r>
              <a:rPr lang="en-US" dirty="0"/>
              <a:t>Walk through psi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546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Populations can travel to multiple forests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5405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Rows add up to 1</a:t>
            </a:r>
          </a:p>
          <a:p>
            <a:endParaRPr lang="en-US" dirty="0"/>
          </a:p>
          <a:p>
            <a:r>
              <a:rPr lang="en-US" dirty="0"/>
              <a:t>The p values are what’s really important here</a:t>
            </a:r>
          </a:p>
          <a:p>
            <a:r>
              <a:rPr lang="en-US" dirty="0"/>
              <a:t>Tie it all to *real* situations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233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my model to plot the same thing and show how it’s different (higher R in forest)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223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 to use high</a:t>
            </a:r>
            <a:r>
              <a:rPr lang="en-US" baseline="0" dirty="0"/>
              <a:t> level, publicly available data – not super believable</a:t>
            </a:r>
          </a:p>
          <a:p>
            <a:endParaRPr lang="en-US" baseline="0" dirty="0"/>
          </a:p>
          <a:p>
            <a:r>
              <a:rPr lang="en-US" baseline="0" dirty="0"/>
              <a:t>Creating populations of people that are linked by transmission in forests</a:t>
            </a:r>
          </a:p>
          <a:p>
            <a:r>
              <a:rPr lang="en-US" baseline="0" dirty="0"/>
              <a:t>Understanding these networks will allow us to better tailor interventions</a:t>
            </a:r>
          </a:p>
          <a:p>
            <a:r>
              <a:rPr lang="en-US" baseline="0" dirty="0"/>
              <a:t>*we can estimate these quantities*</a:t>
            </a:r>
          </a:p>
          <a:p>
            <a:endParaRPr lang="en-US" baseline="0" dirty="0"/>
          </a:p>
          <a:p>
            <a:r>
              <a:rPr lang="en-US" baseline="0" dirty="0"/>
              <a:t>How do we take complicated data on travel and incorporate it into </a:t>
            </a:r>
            <a:r>
              <a:rPr lang="en-US" baseline="0" dirty="0" err="1"/>
              <a:t>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25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 to use high</a:t>
            </a:r>
            <a:r>
              <a:rPr lang="en-US" baseline="0" dirty="0"/>
              <a:t> level, publicly available data – not super believable</a:t>
            </a:r>
          </a:p>
          <a:p>
            <a:endParaRPr lang="en-US" baseline="0" dirty="0"/>
          </a:p>
          <a:p>
            <a:r>
              <a:rPr lang="en-US" baseline="0" dirty="0"/>
              <a:t>Creating populations of people that are linked by transmission in forests</a:t>
            </a:r>
          </a:p>
          <a:p>
            <a:r>
              <a:rPr lang="en-US" baseline="0" dirty="0"/>
              <a:t>Understanding these networks will allow us to better tailor interventions</a:t>
            </a:r>
          </a:p>
          <a:p>
            <a:r>
              <a:rPr lang="en-US" baseline="0" dirty="0"/>
              <a:t>*we can estimate these quantities*</a:t>
            </a:r>
          </a:p>
          <a:p>
            <a:endParaRPr lang="en-US" baseline="0" dirty="0"/>
          </a:p>
          <a:p>
            <a:r>
              <a:rPr lang="en-US" baseline="0" dirty="0"/>
              <a:t>How do we take complicated data on travel and incorporate it into </a:t>
            </a:r>
            <a:r>
              <a:rPr lang="en-US" baseline="0" dirty="0" err="1"/>
              <a:t>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2036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 to use high</a:t>
            </a:r>
            <a:r>
              <a:rPr lang="en-US" baseline="0" dirty="0"/>
              <a:t> level, publicly available data – not super believable</a:t>
            </a:r>
          </a:p>
          <a:p>
            <a:endParaRPr lang="en-US" baseline="0" dirty="0"/>
          </a:p>
          <a:p>
            <a:r>
              <a:rPr lang="en-US" baseline="0" dirty="0"/>
              <a:t>Creating populations of people that are linked by transmission in forests</a:t>
            </a:r>
          </a:p>
          <a:p>
            <a:r>
              <a:rPr lang="en-US" baseline="0" dirty="0"/>
              <a:t>Understanding these networks will allow us to better tailor interventions</a:t>
            </a:r>
          </a:p>
          <a:p>
            <a:r>
              <a:rPr lang="en-US" baseline="0" dirty="0"/>
              <a:t>*we can estimate these quantities*</a:t>
            </a:r>
          </a:p>
          <a:p>
            <a:endParaRPr lang="en-US" baseline="0" dirty="0"/>
          </a:p>
          <a:p>
            <a:r>
              <a:rPr lang="en-US" baseline="0" dirty="0"/>
              <a:t>How do we take complicated data on travel and incorporate it into </a:t>
            </a:r>
            <a:r>
              <a:rPr lang="en-US" baseline="0" dirty="0" err="1"/>
              <a:t>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854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</a:t>
            </a:r>
            <a:r>
              <a:rPr lang="en-US" baseline="0" dirty="0"/>
              <a:t> example gives us some cool visualizations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78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72950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equations link together two key parameters (X and Y)</a:t>
            </a:r>
          </a:p>
          <a:p>
            <a:r>
              <a:rPr lang="en-US" dirty="0"/>
              <a:t>Change</a:t>
            </a:r>
            <a:r>
              <a:rPr lang="en-US" baseline="0" dirty="0"/>
              <a:t> V to M</a:t>
            </a:r>
          </a:p>
          <a:p>
            <a:r>
              <a:rPr lang="en-US" baseline="0" dirty="0"/>
              <a:t>Graphs of RM equations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6220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takeaway: assuming steady state, we can relate X and R in one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219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2126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61768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vectors</a:t>
            </a:r>
            <a:r>
              <a:rPr lang="en-US" baseline="0" dirty="0"/>
              <a:t> to store values of the same variable in different places</a:t>
            </a:r>
          </a:p>
          <a:p>
            <a:r>
              <a:rPr lang="en-US" baseline="0" dirty="0"/>
              <a:t>Use “multi patch” or “multi site”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0228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046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 how people spend their time</a:t>
            </a:r>
          </a:p>
          <a:p>
            <a:r>
              <a:rPr lang="en-US" dirty="0"/>
              <a:t>Each row sums to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2209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now use psi to scale by time</a:t>
            </a:r>
            <a:r>
              <a:rPr lang="en-US" baseline="0" dirty="0"/>
              <a:t> at 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0235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to RM equations</a:t>
            </a:r>
            <a:r>
              <a:rPr lang="en-US" baseline="0" dirty="0"/>
              <a:t> from 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918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…converted to</a:t>
            </a:r>
            <a:r>
              <a:rPr lang="en-US" baseline="0" dirty="0"/>
              <a:t> use vectors and psi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6226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4696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same steady state assumptions as before, we get equation relating X and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39937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possible example</a:t>
            </a:r>
          </a:p>
          <a:p>
            <a:r>
              <a:rPr lang="en-US" dirty="0"/>
              <a:t>Walk through psi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2365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populations are scaled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59211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</a:t>
            </a:r>
            <a:r>
              <a:rPr lang="en-US" baseline="0" dirty="0"/>
              <a:t> again relating R and 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049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Populations can travel to multiple forests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568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Rows add up to 1</a:t>
            </a:r>
          </a:p>
          <a:p>
            <a:endParaRPr lang="en-US" dirty="0"/>
          </a:p>
          <a:p>
            <a:r>
              <a:rPr lang="en-US" dirty="0"/>
              <a:t>The p values are what’s really important here</a:t>
            </a:r>
          </a:p>
          <a:p>
            <a:r>
              <a:rPr lang="en-US" dirty="0"/>
              <a:t>Tie it all to *real* situations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395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 are stored in CSVs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134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UNIQUE human populations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93382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TaR</a:t>
            </a:r>
            <a:r>
              <a:rPr lang="en-US" dirty="0"/>
              <a:t>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63751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R ranges and permutations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0433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77495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</a:t>
            </a:r>
            <a:r>
              <a:rPr lang="en-US" baseline="0" dirty="0"/>
              <a:t> example gives us some cool visualizations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66878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do more work on visualizing in higher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65202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TaR</a:t>
            </a:r>
            <a:r>
              <a:rPr lang="en-US" dirty="0"/>
              <a:t> matrix is key missing piece</a:t>
            </a:r>
          </a:p>
          <a:p>
            <a:r>
              <a:rPr lang="en-US" dirty="0"/>
              <a:t>Tie new sources of data to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23281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 to use high</a:t>
            </a:r>
            <a:r>
              <a:rPr lang="en-US" baseline="0" dirty="0"/>
              <a:t> level, publicly available data – not super believable</a:t>
            </a:r>
          </a:p>
          <a:p>
            <a:endParaRPr lang="en-US" baseline="0" dirty="0"/>
          </a:p>
          <a:p>
            <a:r>
              <a:rPr lang="en-US" baseline="0" dirty="0"/>
              <a:t>Creating populations of people that are linked by transmission in forests</a:t>
            </a:r>
          </a:p>
          <a:p>
            <a:r>
              <a:rPr lang="en-US" baseline="0" dirty="0"/>
              <a:t>Understanding these networks will allow us to better tailor interventions</a:t>
            </a:r>
          </a:p>
          <a:p>
            <a:r>
              <a:rPr lang="en-US" baseline="0" dirty="0"/>
              <a:t>*we can estimate these quantities*</a:t>
            </a:r>
          </a:p>
          <a:p>
            <a:endParaRPr lang="en-US" baseline="0" dirty="0"/>
          </a:p>
          <a:p>
            <a:r>
              <a:rPr lang="en-US" baseline="0" dirty="0"/>
              <a:t>How do we take complicated data on travel and incorporate it into </a:t>
            </a:r>
            <a:r>
              <a:rPr lang="en-US" baseline="0" dirty="0" err="1"/>
              <a:t>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0434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Shiny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3945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5656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61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4663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8839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871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4777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 how people spend their time</a:t>
            </a:r>
          </a:p>
          <a:p>
            <a:r>
              <a:rPr lang="en-US" dirty="0"/>
              <a:t>Each row sums to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659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010842"/>
            <a:ext cx="9151963" cy="85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lum bright="-30000"/>
          </a:blip>
          <a:srcRect l="13858"/>
          <a:stretch/>
        </p:blipFill>
        <p:spPr>
          <a:xfrm>
            <a:off x="830580" y="5662124"/>
            <a:ext cx="2320859" cy="215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lum/>
          </a:blip>
          <a:srcRect r="87556"/>
          <a:stretch/>
        </p:blipFill>
        <p:spPr>
          <a:xfrm>
            <a:off x="457201" y="5662124"/>
            <a:ext cx="335280" cy="215539"/>
          </a:xfrm>
          <a:prstGeom prst="rect">
            <a:avLst/>
          </a:prstGeom>
        </p:spPr>
      </p:pic>
      <p:pic>
        <p:nvPicPr>
          <p:cNvPr id="11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799" y="5685189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914" y="2384115"/>
            <a:ext cx="7772400" cy="705283"/>
          </a:xfrm>
        </p:spPr>
        <p:txBody>
          <a:bodyPr anchor="b"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3676" y="3648706"/>
            <a:ext cx="7789863" cy="43088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3361198"/>
            <a:ext cx="8229600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714A3-8C98-954A-ABBD-D68695BA954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45" y="166304"/>
            <a:ext cx="2448859" cy="12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16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1311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60272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60272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062453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062453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915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250266"/>
            <a:ext cx="2336800" cy="4656500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200400" y="1250266"/>
            <a:ext cx="5438775" cy="4667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839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4895191"/>
            <a:ext cx="8229600" cy="648966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8265" y="1214439"/>
            <a:ext cx="8234362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253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57" y="2372551"/>
            <a:ext cx="4120953" cy="3150274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2541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491732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975132"/>
            <a:ext cx="8229600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0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83467043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581933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116779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83796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971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52582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13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16104"/>
          </a:xfrm>
        </p:spPr>
        <p:txBody>
          <a:bodyPr/>
          <a:lstStyle>
            <a:lvl1pPr marL="344488" indent="-344488">
              <a:buClr>
                <a:schemeClr val="accent1"/>
              </a:buClr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647700" indent="-285750">
              <a:buSzPct val="90000"/>
              <a:buFont typeface="+mj-lt"/>
              <a:buAutoNum type="alphaLcPeriod"/>
              <a:defRPr sz="2000">
                <a:solidFill>
                  <a:schemeClr val="tx1"/>
                </a:solidFill>
              </a:defRPr>
            </a:lvl2pPr>
            <a:lvl3pPr marL="889000" indent="-198438">
              <a:buSzPct val="90000"/>
              <a:buFont typeface="+mj-lt"/>
              <a:buAutoNum type="romanLcPeriod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334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110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6862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8369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716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7803"/>
            <a:ext cx="4040188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799"/>
            <a:ext cx="4040188" cy="4053386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09679"/>
            <a:ext cx="4041775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40675"/>
            <a:ext cx="4041775" cy="405515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25734"/>
            <a:ext cx="8191500" cy="660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3863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734"/>
            <a:ext cx="8191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4588"/>
            <a:ext cx="8199438" cy="423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562896" y="6145848"/>
            <a:ext cx="3441754" cy="289456"/>
            <a:chOff x="562896" y="6361681"/>
            <a:chExt cx="3441754" cy="289456"/>
          </a:xfrm>
        </p:grpSpPr>
        <p:pic>
          <p:nvPicPr>
            <p:cNvPr id="8" name="Picture 7" descr="IHME_logo_acr_RGB_sm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96" y="6361681"/>
              <a:ext cx="770386" cy="250575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 userDrawn="1"/>
          </p:nvCxnSpPr>
          <p:spPr>
            <a:xfrm>
              <a:off x="1495275" y="6361681"/>
              <a:ext cx="0" cy="28945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20">
              <a:lum bright="-30000"/>
            </a:blip>
            <a:srcRect l="13858"/>
            <a:stretch/>
          </p:blipFill>
          <p:spPr>
            <a:xfrm>
              <a:off x="1955028" y="6396816"/>
              <a:ext cx="2049622" cy="1903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0">
              <a:lum/>
            </a:blip>
            <a:srcRect r="87556"/>
            <a:stretch/>
          </p:blipFill>
          <p:spPr>
            <a:xfrm>
              <a:off x="1625286" y="6396816"/>
              <a:ext cx="296096" cy="190349"/>
            </a:xfrm>
            <a:prstGeom prst="rect">
              <a:avLst/>
            </a:prstGeom>
          </p:spPr>
        </p:pic>
      </p:grpSp>
      <p:pic>
        <p:nvPicPr>
          <p:cNvPr id="13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736" y="6192078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8" r:id="rId2"/>
    <p:sldLayoutId id="2147483687" r:id="rId3"/>
    <p:sldLayoutId id="2147483686" r:id="rId4"/>
    <p:sldLayoutId id="2147483681" r:id="rId5"/>
    <p:sldLayoutId id="2147483682" r:id="rId6"/>
    <p:sldLayoutId id="2147483688" r:id="rId7"/>
    <p:sldLayoutId id="2147483679" r:id="rId8"/>
    <p:sldLayoutId id="2147483680" r:id="rId9"/>
    <p:sldLayoutId id="2147483689" r:id="rId10"/>
    <p:sldLayoutId id="2147483690" r:id="rId11"/>
    <p:sldLayoutId id="2147483691" r:id="rId12"/>
    <p:sldLayoutId id="2147483694" r:id="rId13"/>
    <p:sldLayoutId id="2147483695" r:id="rId14"/>
    <p:sldLayoutId id="2147483696" r:id="rId15"/>
    <p:sldLayoutId id="2147483697" r:id="rId16"/>
  </p:sldLayoutIdLst>
  <p:transition>
    <p:fade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9pPr>
    </p:titleStyle>
    <p:bodyStyle>
      <a:lvl1pPr marL="231775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12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66738" indent="-220663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2pPr>
      <a:lvl3pPr marL="912813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>
          <a:solidFill>
            <a:schemeClr val="tx1"/>
          </a:solidFill>
          <a:latin typeface="+mn-lt"/>
        </a:defRPr>
      </a:lvl3pPr>
      <a:lvl4pPr marL="1258888" indent="-231775" algn="l" rtl="0" eaLnBrk="0" fontAlgn="base" hangingPunct="0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1600">
          <a:solidFill>
            <a:srgbClr val="404040"/>
          </a:solidFill>
          <a:latin typeface="+mn-lt"/>
        </a:defRPr>
      </a:lvl4pPr>
      <a:lvl5pPr marL="1597025" indent="-223838" algn="l" rtl="0" eaLnBrk="0" fontAlgn="base" hangingPunct="0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0542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5114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29686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4258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eorgoff.github.io/forest_malaria/visualizations/p-0.5-heatmap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eorgoff.github.io/forest_malaria/visualizations/p-0.5-surface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eorgoff.github.io/forest_malaria/heatmap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eorgoff.github.io/forest_malaria/3D-surface.html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3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378914" y="1557084"/>
            <a:ext cx="7772400" cy="1138773"/>
          </a:xfrm>
        </p:spPr>
        <p:txBody>
          <a:bodyPr/>
          <a:lstStyle/>
          <a:p>
            <a:pPr eaLnBrk="1" hangingPunct="1"/>
            <a:r>
              <a:rPr lang="en-US" altLang="en-US" dirty="0"/>
              <a:t>Modeling Forest Malaria Using a Time-at-Risk Based Approach</a:t>
            </a:r>
          </a:p>
        </p:txBody>
      </p:sp>
      <p:sp>
        <p:nvSpPr>
          <p:cNvPr id="4100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Alec </a:t>
            </a:r>
            <a:r>
              <a:rPr lang="en-US" altLang="en-US" dirty="0" err="1"/>
              <a:t>Georgoff</a:t>
            </a:r>
            <a:endParaRPr lang="en-US" altLang="en-US" dirty="0"/>
          </a:p>
          <a:p>
            <a:pPr eaLnBrk="1" hangingPunct="1"/>
            <a:r>
              <a:rPr lang="en-US" altLang="en-US" dirty="0"/>
              <a:t>MMC Meeting, Bangkok, Thailand</a:t>
            </a:r>
          </a:p>
          <a:p>
            <a:pPr eaLnBrk="1" hangingPunct="1"/>
            <a:r>
              <a:rPr lang="en-US" altLang="en-US" dirty="0"/>
              <a:t>November 29, 2018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FF880D-78B8-8845-B98D-8146E8D61F4D}"/>
              </a:ext>
            </a:extLst>
          </p:cNvPr>
          <p:cNvSpPr txBox="1">
            <a:spLocks/>
          </p:cNvSpPr>
          <p:nvPr/>
        </p:nvSpPr>
        <p:spPr bwMode="auto">
          <a:xfrm>
            <a:off x="401139" y="2772171"/>
            <a:ext cx="7772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kern="0" dirty="0">
                <a:solidFill>
                  <a:schemeClr val="accent4"/>
                </a:solidFill>
              </a:rPr>
              <a:t>Incorporating Human Movement into the Equation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4969242" y="2141951"/>
            <a:ext cx="429476" cy="493224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4148430"/>
            <a:ext cx="362002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Mosquito Death Rate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6A539-12FF-0049-B075-0F0FBE01E400}"/>
              </a:ext>
            </a:extLst>
          </p:cNvPr>
          <p:cNvSpPr/>
          <p:nvPr/>
        </p:nvSpPr>
        <p:spPr>
          <a:xfrm>
            <a:off x="5996376" y="1131255"/>
            <a:ext cx="329268" cy="371868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4CAE8-4D06-4342-8F15-9305348FF472}"/>
              </a:ext>
            </a:extLst>
          </p:cNvPr>
          <p:cNvSpPr txBox="1"/>
          <p:nvPr/>
        </p:nvSpPr>
        <p:spPr>
          <a:xfrm>
            <a:off x="2761989" y="4923277"/>
            <a:ext cx="36200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chemeClr val="bg2"/>
                </a:solidFill>
              </a:rPr>
              <a:t>Higher values </a:t>
            </a:r>
            <a:r>
              <a:rPr lang="en-US" sz="2000" u="sng" dirty="0">
                <a:solidFill>
                  <a:schemeClr val="bg2"/>
                </a:solidFill>
              </a:rPr>
              <a:t>decrease</a:t>
            </a:r>
            <a:r>
              <a:rPr lang="en-US" sz="2000" dirty="0">
                <a:solidFill>
                  <a:schemeClr val="bg2"/>
                </a:solidFill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24067098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5345022" y="2116899"/>
            <a:ext cx="391899" cy="493224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3963764"/>
            <a:ext cx="36200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Human Disease Recovery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ED6A3-E609-CE47-80BC-ED5CC6CFB3C3}"/>
              </a:ext>
            </a:extLst>
          </p:cNvPr>
          <p:cNvSpPr txBox="1"/>
          <p:nvPr/>
        </p:nvSpPr>
        <p:spPr>
          <a:xfrm>
            <a:off x="2761989" y="4923277"/>
            <a:ext cx="36200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chemeClr val="bg2"/>
                </a:solidFill>
              </a:rPr>
              <a:t>Higher values </a:t>
            </a:r>
            <a:r>
              <a:rPr lang="en-US" sz="2000" u="sng" dirty="0">
                <a:solidFill>
                  <a:schemeClr val="bg2"/>
                </a:solidFill>
              </a:rPr>
              <a:t>decrease</a:t>
            </a:r>
            <a:r>
              <a:rPr lang="en-US" sz="2000" dirty="0">
                <a:solidFill>
                  <a:schemeClr val="bg2"/>
                </a:solidFill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29678636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59BB82-52C9-8849-9B56-362A8C593FD9}"/>
              </a:ext>
            </a:extLst>
          </p:cNvPr>
          <p:cNvCxnSpPr/>
          <p:nvPr/>
        </p:nvCxnSpPr>
        <p:spPr>
          <a:xfrm>
            <a:off x="1473798" y="3410173"/>
            <a:ext cx="6411558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A417DCE-B684-CA4B-AF4A-65630A794DA9}"/>
              </a:ext>
            </a:extLst>
          </p:cNvPr>
          <p:cNvSpPr/>
          <p:nvPr/>
        </p:nvSpPr>
        <p:spPr>
          <a:xfrm>
            <a:off x="4539728" y="3270324"/>
            <a:ext cx="279699" cy="2796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0C637E-6AE9-4B48-A335-46C2AB694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50" t="10414" r="80416" b="51722"/>
          <a:stretch/>
        </p:blipFill>
        <p:spPr>
          <a:xfrm>
            <a:off x="4442908" y="1733357"/>
            <a:ext cx="473336" cy="688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E26025-F63B-6B48-A553-2ECA05689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96" r="95055" b="35156"/>
          <a:stretch/>
        </p:blipFill>
        <p:spPr>
          <a:xfrm>
            <a:off x="812522" y="3119716"/>
            <a:ext cx="381575" cy="580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C6699-F577-6447-9E7F-165BD347C5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02"/>
          <a:stretch/>
        </p:blipFill>
        <p:spPr>
          <a:xfrm>
            <a:off x="1341894" y="1874356"/>
            <a:ext cx="263807" cy="4064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EC42E55-17EF-BD48-88A6-4041F778CD03}"/>
              </a:ext>
            </a:extLst>
          </p:cNvPr>
          <p:cNvGrpSpPr/>
          <p:nvPr/>
        </p:nvGrpSpPr>
        <p:grpSpPr>
          <a:xfrm>
            <a:off x="1662056" y="2520799"/>
            <a:ext cx="2829262" cy="784353"/>
            <a:chOff x="1662056" y="3552323"/>
            <a:chExt cx="2829262" cy="78435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985CD49-77C1-964F-BFE4-636C07454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251" t="14555" r="22776" b="54977"/>
            <a:stretch/>
          </p:blipFill>
          <p:spPr>
            <a:xfrm>
              <a:off x="1662056" y="3552323"/>
              <a:ext cx="2829262" cy="40648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7CB9685-C9BC-ED40-8A0E-2EB51E44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003" t="16700" b="54977"/>
            <a:stretch/>
          </p:blipFill>
          <p:spPr>
            <a:xfrm>
              <a:off x="2425694" y="3958812"/>
              <a:ext cx="1301985" cy="37786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7FE859-2190-3D4B-A2AC-0DF3A9B3AD5B}"/>
              </a:ext>
            </a:extLst>
          </p:cNvPr>
          <p:cNvGrpSpPr/>
          <p:nvPr/>
        </p:nvGrpSpPr>
        <p:grpSpPr>
          <a:xfrm>
            <a:off x="4867835" y="2501417"/>
            <a:ext cx="2495775" cy="851741"/>
            <a:chOff x="4959277" y="3550026"/>
            <a:chExt cx="2495775" cy="85174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C908A1-C56E-2749-8AAF-65FCDE321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33" t="62135" r="29334"/>
            <a:stretch/>
          </p:blipFill>
          <p:spPr>
            <a:xfrm>
              <a:off x="4959277" y="3550026"/>
              <a:ext cx="2495775" cy="50804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77B09B-F3C3-C244-AFCE-964665BE5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532" t="62135"/>
            <a:stretch/>
          </p:blipFill>
          <p:spPr>
            <a:xfrm>
              <a:off x="5339768" y="3893720"/>
              <a:ext cx="1734792" cy="508047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8C7D74-5E9A-9142-8153-9AF19D55F9C2}"/>
              </a:ext>
            </a:extLst>
          </p:cNvPr>
          <p:cNvCxnSpPr>
            <a:stCxn id="8" idx="2"/>
          </p:cNvCxnSpPr>
          <p:nvPr/>
        </p:nvCxnSpPr>
        <p:spPr>
          <a:xfrm>
            <a:off x="4679576" y="2421845"/>
            <a:ext cx="0" cy="226848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5E5365-3BD6-D741-BA7C-95BFB17D8EC7}"/>
              </a:ext>
            </a:extLst>
          </p:cNvPr>
          <p:cNvCxnSpPr/>
          <p:nvPr/>
        </p:nvCxnSpPr>
        <p:spPr>
          <a:xfrm>
            <a:off x="1473797" y="2415778"/>
            <a:ext cx="0" cy="226848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35789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Time-at-Risk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7541004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A84827-DBD9-F040-811B-2A3743AF0F35}"/>
              </a:ext>
            </a:extLst>
          </p:cNvPr>
          <p:cNvSpPr txBox="1"/>
          <p:nvPr/>
        </p:nvSpPr>
        <p:spPr>
          <a:xfrm>
            <a:off x="2815224" y="4723209"/>
            <a:ext cx="35135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Rows Sum to 1</a:t>
            </a:r>
          </a:p>
        </p:txBody>
      </p:sp>
    </p:spTree>
    <p:extLst>
      <p:ext uri="{BB962C8B-B14F-4D97-AF65-F5344CB8AC3E}">
        <p14:creationId xmlns:p14="http://schemas.microsoft.com/office/powerpoint/2010/main" val="40482422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39DDB6-B5E5-F34C-B15B-F5C8D225C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963" y="1035467"/>
            <a:ext cx="5761973" cy="2810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A6FBAB-E07C-1141-8337-DEB6D18B7D30}"/>
              </a:ext>
            </a:extLst>
          </p:cNvPr>
          <p:cNvSpPr txBox="1"/>
          <p:nvPr/>
        </p:nvSpPr>
        <p:spPr>
          <a:xfrm>
            <a:off x="2815224" y="4723209"/>
            <a:ext cx="35135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Rows Sum to 1</a:t>
            </a:r>
          </a:p>
        </p:txBody>
      </p:sp>
    </p:spTree>
    <p:extLst>
      <p:ext uri="{BB962C8B-B14F-4D97-AF65-F5344CB8AC3E}">
        <p14:creationId xmlns:p14="http://schemas.microsoft.com/office/powerpoint/2010/main" val="326676693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39DDB6-B5E5-F34C-B15B-F5C8D225C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963" y="1035467"/>
            <a:ext cx="5761973" cy="2810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A6FBAB-E07C-1141-8337-DEB6D18B7D30}"/>
              </a:ext>
            </a:extLst>
          </p:cNvPr>
          <p:cNvSpPr txBox="1"/>
          <p:nvPr/>
        </p:nvSpPr>
        <p:spPr>
          <a:xfrm>
            <a:off x="2815224" y="4723209"/>
            <a:ext cx="35135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Rows Sum to 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679A1B7-04BE-3447-AE2B-91A3C3E2E3D7}"/>
              </a:ext>
            </a:extLst>
          </p:cNvPr>
          <p:cNvSpPr/>
          <p:nvPr/>
        </p:nvSpPr>
        <p:spPr>
          <a:xfrm>
            <a:off x="5131398" y="1613647"/>
            <a:ext cx="548640" cy="45182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3FE3B-209F-9F40-B65B-8438B8B01878}"/>
              </a:ext>
            </a:extLst>
          </p:cNvPr>
          <p:cNvSpPr txBox="1"/>
          <p:nvPr/>
        </p:nvSpPr>
        <p:spPr>
          <a:xfrm>
            <a:off x="7347473" y="1169043"/>
            <a:ext cx="1796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>
                <a:solidFill>
                  <a:schemeClr val="accent1"/>
                </a:solidFill>
              </a:rPr>
              <a:t>Proportion of time spent by population 1 in location 2</a:t>
            </a:r>
          </a:p>
        </p:txBody>
      </p:sp>
    </p:spTree>
    <p:extLst>
      <p:ext uri="{BB962C8B-B14F-4D97-AF65-F5344CB8AC3E}">
        <p14:creationId xmlns:p14="http://schemas.microsoft.com/office/powerpoint/2010/main" val="412384099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6D35-1130-FA49-BA72-B7DFD15D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675CB-3B8E-B346-8231-65216A01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955" y="1258792"/>
            <a:ext cx="5783766" cy="244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DDFD3-D6B9-F94B-829C-7967D9208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112" y="4183505"/>
            <a:ext cx="3335676" cy="1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22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4357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12402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E10E-8ACB-CF41-AAB5-D2B018DF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03C0C-C144-7340-AFEF-827EF5166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makes forest malaria different?</a:t>
            </a:r>
          </a:p>
          <a:p>
            <a:pPr lvl="1"/>
            <a:r>
              <a:rPr lang="en-US" dirty="0"/>
              <a:t>Risk is spread across different “populations” based on time spent in certain locations</a:t>
            </a:r>
          </a:p>
          <a:p>
            <a:pPr lvl="1"/>
            <a:r>
              <a:rPr lang="en-US" dirty="0"/>
              <a:t>Forest-going population has different risk than those who stay in village</a:t>
            </a:r>
          </a:p>
          <a:p>
            <a:pPr lvl="1"/>
            <a:r>
              <a:rPr lang="en-US" dirty="0"/>
              <a:t>Transmission is occurring away from home</a:t>
            </a:r>
          </a:p>
          <a:p>
            <a:pPr lvl="2"/>
            <a:r>
              <a:rPr lang="en-US" dirty="0"/>
              <a:t>People who travel to the same place form a different population</a:t>
            </a:r>
          </a:p>
        </p:txBody>
      </p:sp>
    </p:spTree>
    <p:extLst>
      <p:ext uri="{BB962C8B-B14F-4D97-AF65-F5344CB8AC3E}">
        <p14:creationId xmlns:p14="http://schemas.microsoft.com/office/powerpoint/2010/main" val="319682202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71328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838" y="1705025"/>
            <a:ext cx="4103410" cy="3224661"/>
          </a:xfrm>
          <a:prstGeom prst="rect">
            <a:avLst/>
          </a:prstGeom>
        </p:spPr>
      </p:pic>
      <p:pic>
        <p:nvPicPr>
          <p:cNvPr id="6" name="Picture 5" descr="Left:  Picture 4"/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19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1729423"/>
            <a:ext cx="8191500" cy="2585323"/>
          </a:xfrm>
        </p:spPr>
        <p:txBody>
          <a:bodyPr/>
          <a:lstStyle/>
          <a:p>
            <a:pPr algn="ctr"/>
            <a:r>
              <a:rPr lang="en-US" sz="5400" dirty="0"/>
              <a:t>How Forest R and Time-at-Risk Affect Village Transmission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4944959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5D54-95C3-2148-9A84-9600AF49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AF370D-EFB0-0144-A25D-252CDB97F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1065008" y="867153"/>
            <a:ext cx="6454588" cy="4183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6580F4-644F-E348-B936-37B37D824F8C}"/>
              </a:ext>
            </a:extLst>
          </p:cNvPr>
          <p:cNvSpPr txBox="1"/>
          <p:nvPr/>
        </p:nvSpPr>
        <p:spPr>
          <a:xfrm>
            <a:off x="1344706" y="5136489"/>
            <a:ext cx="645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Every R value has an associated steady state prevalence (derived from parasite rate)</a:t>
            </a:r>
          </a:p>
        </p:txBody>
      </p:sp>
    </p:spTree>
    <p:extLst>
      <p:ext uri="{BB962C8B-B14F-4D97-AF65-F5344CB8AC3E}">
        <p14:creationId xmlns:p14="http://schemas.microsoft.com/office/powerpoint/2010/main" val="202331719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AC198-0A46-9F47-BC23-DFDEAAE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Model – Effect of Forest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198FB-7DE8-8E40-ABEE-BF30253B4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9" r="4927" b="3322"/>
          <a:stretch/>
        </p:blipFill>
        <p:spPr>
          <a:xfrm>
            <a:off x="1085919" y="672152"/>
            <a:ext cx="6353138" cy="4528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38A64D-625E-4C4D-AF38-F87064BF9B6E}"/>
              </a:ext>
            </a:extLst>
          </p:cNvPr>
          <p:cNvSpPr txBox="1"/>
          <p:nvPr/>
        </p:nvSpPr>
        <p:spPr>
          <a:xfrm>
            <a:off x="941294" y="5340886"/>
            <a:ext cx="726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Village prevalence at given R value </a:t>
            </a:r>
            <a:r>
              <a:rPr lang="en-US" sz="1800" u="sng" dirty="0"/>
              <a:t>depends on R value in the forest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F936CE-00E5-6645-BEB6-5249FDC2E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843" y="61669"/>
            <a:ext cx="2086157" cy="8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8029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AC198-0A46-9F47-BC23-DFDEAAE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Model – Effect of Forest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198FB-7DE8-8E40-ABEE-BF30253B4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9" r="4927" b="3322"/>
          <a:stretch/>
        </p:blipFill>
        <p:spPr>
          <a:xfrm>
            <a:off x="1085919" y="672152"/>
            <a:ext cx="6353138" cy="4528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38A64D-625E-4C4D-AF38-F87064BF9B6E}"/>
              </a:ext>
            </a:extLst>
          </p:cNvPr>
          <p:cNvSpPr txBox="1"/>
          <p:nvPr/>
        </p:nvSpPr>
        <p:spPr>
          <a:xfrm>
            <a:off x="941294" y="5340886"/>
            <a:ext cx="726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Village prevalence at given R value </a:t>
            </a:r>
            <a:r>
              <a:rPr lang="en-US" sz="1800" u="sng" dirty="0"/>
              <a:t>depends on R value in the forest</a:t>
            </a:r>
            <a:endParaRPr lang="en-US" sz="1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CAF0A3-0A8C-DF49-961E-11D26237BAB8}"/>
              </a:ext>
            </a:extLst>
          </p:cNvPr>
          <p:cNvSpPr/>
          <p:nvPr/>
        </p:nvSpPr>
        <p:spPr>
          <a:xfrm>
            <a:off x="2441986" y="3195021"/>
            <a:ext cx="322729" cy="117258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D7A1B2-5FC9-5849-831C-9CE4802319B3}"/>
              </a:ext>
            </a:extLst>
          </p:cNvPr>
          <p:cNvSpPr txBox="1"/>
          <p:nvPr/>
        </p:nvSpPr>
        <p:spPr>
          <a:xfrm>
            <a:off x="2764715" y="3781313"/>
            <a:ext cx="3334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dirty="0">
                <a:solidFill>
                  <a:schemeClr val="accent1"/>
                </a:solidFill>
              </a:rPr>
              <a:t>Village prevalence ranges from 0 to ~0.25 based on forest R value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C1E622-6D13-AB46-982A-5EC12C6ED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843" y="61669"/>
            <a:ext cx="2086157" cy="8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9905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092C-E853-B349-AE0C-ACAC0024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Model – Effect of Time-at-Risk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04276-5B4A-5940-BBAC-47489DE42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814" y="997021"/>
            <a:ext cx="5798372" cy="4863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BA615F-8308-214A-A5DB-B225B41DE3D1}"/>
              </a:ext>
            </a:extLst>
          </p:cNvPr>
          <p:cNvSpPr txBox="1"/>
          <p:nvPr/>
        </p:nvSpPr>
        <p:spPr>
          <a:xfrm>
            <a:off x="3996466" y="733566"/>
            <a:ext cx="11510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p = 0.2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D6FA19-19CF-B343-B89E-16679C10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970033"/>
            <a:ext cx="2840930" cy="10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7169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092C-E853-B349-AE0C-ACAC0024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Model – Effect of Time-at-Risk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DFD68-9BAD-4341-AABD-0C13A99C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563" y="996696"/>
            <a:ext cx="5912874" cy="4864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B33DC4-A8F0-F149-968E-4C2C04EE2910}"/>
              </a:ext>
            </a:extLst>
          </p:cNvPr>
          <p:cNvSpPr txBox="1"/>
          <p:nvPr/>
        </p:nvSpPr>
        <p:spPr>
          <a:xfrm>
            <a:off x="3996466" y="733566"/>
            <a:ext cx="11510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p = 0.5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3AE9A0-7030-EA4A-A0AA-622DB699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970033"/>
            <a:ext cx="2840930" cy="10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0761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092C-E853-B349-AE0C-ACAC0024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Model – Effect of Time-at-Risk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F76CD-58EB-F44C-936D-B7B620E50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37" y="996696"/>
            <a:ext cx="5935327" cy="4864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B74716-57DB-0549-9866-C77B5173617C}"/>
              </a:ext>
            </a:extLst>
          </p:cNvPr>
          <p:cNvSpPr txBox="1"/>
          <p:nvPr/>
        </p:nvSpPr>
        <p:spPr>
          <a:xfrm>
            <a:off x="3996466" y="733566"/>
            <a:ext cx="11510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p = 0.8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07B65-C9ED-AE45-A701-AC83314F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970033"/>
            <a:ext cx="2840930" cy="10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0325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Next Steps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682514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67D2-94B3-874B-BC88-ECEA4099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Contrasting Malaria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ED47A-4DA7-F940-9638-C29E61C0B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Ross-Macdonald Model</a:t>
            </a:r>
          </a:p>
          <a:p>
            <a:pPr lvl="1"/>
            <a:r>
              <a:rPr lang="en-US" dirty="0"/>
              <a:t>Entire human population exposed to the same mosquito population</a:t>
            </a:r>
          </a:p>
          <a:p>
            <a:pPr lvl="1"/>
            <a:r>
              <a:rPr lang="en-US" dirty="0"/>
              <a:t>One transmission location</a:t>
            </a:r>
          </a:p>
          <a:p>
            <a:r>
              <a:rPr lang="en-US" dirty="0"/>
              <a:t>Forest Model</a:t>
            </a:r>
          </a:p>
          <a:p>
            <a:pPr lvl="1"/>
            <a:r>
              <a:rPr lang="en-US" dirty="0"/>
              <a:t>Transmission occurs at home </a:t>
            </a:r>
            <a:r>
              <a:rPr lang="en-US" u="sng" dirty="0"/>
              <a:t>and</a:t>
            </a:r>
            <a:r>
              <a:rPr lang="en-US" dirty="0"/>
              <a:t> away from home</a:t>
            </a:r>
          </a:p>
          <a:p>
            <a:pPr lvl="1"/>
            <a:r>
              <a:rPr lang="en-US" dirty="0"/>
              <a:t>Multiple human populations exposed to multiple mosquito populations</a:t>
            </a:r>
          </a:p>
        </p:txBody>
      </p:sp>
    </p:spTree>
    <p:extLst>
      <p:ext uri="{BB962C8B-B14F-4D97-AF65-F5344CB8AC3E}">
        <p14:creationId xmlns:p14="http://schemas.microsoft.com/office/powerpoint/2010/main" val="157528118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Data,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41" y="779732"/>
            <a:ext cx="4447617" cy="4355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64D630-A7B2-5849-A32A-27C9368F880C}"/>
              </a:ext>
            </a:extLst>
          </p:cNvPr>
          <p:cNvSpPr txBox="1"/>
          <p:nvPr/>
        </p:nvSpPr>
        <p:spPr>
          <a:xfrm>
            <a:off x="6486861" y="5102024"/>
            <a:ext cx="2657139" cy="9925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i="1" dirty="0"/>
              <a:t>Sources: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dirty="0"/>
              <a:t>Satellite landcover data,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dirty="0"/>
              <a:t>OSM village locations,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dirty="0"/>
              <a:t>Friction travel surface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FAC3E-90D4-BA4D-B8AD-7DC7355F1F27}"/>
              </a:ext>
            </a:extLst>
          </p:cNvPr>
          <p:cNvSpPr txBox="1"/>
          <p:nvPr/>
        </p:nvSpPr>
        <p:spPr>
          <a:xfrm>
            <a:off x="64601" y="4350865"/>
            <a:ext cx="265713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Connecting villages to closest forest by travel time</a:t>
            </a:r>
          </a:p>
        </p:txBody>
      </p:sp>
    </p:spTree>
    <p:extLst>
      <p:ext uri="{BB962C8B-B14F-4D97-AF65-F5344CB8AC3E}">
        <p14:creationId xmlns:p14="http://schemas.microsoft.com/office/powerpoint/2010/main" val="189068642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Data,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15AA0-476B-A646-A730-FE9C92C90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998" y="1005684"/>
            <a:ext cx="5376004" cy="4332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B0DF-53EE-5C4C-A3A9-DCACA999C16F}"/>
              </a:ext>
            </a:extLst>
          </p:cNvPr>
          <p:cNvSpPr txBox="1"/>
          <p:nvPr/>
        </p:nvSpPr>
        <p:spPr>
          <a:xfrm>
            <a:off x="64601" y="4963090"/>
            <a:ext cx="181939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Travel surveys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E2DF9-ED25-4949-B9A2-F727C661FE88}"/>
              </a:ext>
            </a:extLst>
          </p:cNvPr>
          <p:cNvSpPr txBox="1"/>
          <p:nvPr/>
        </p:nvSpPr>
        <p:spPr>
          <a:xfrm>
            <a:off x="6486861" y="5222569"/>
            <a:ext cx="2657139" cy="7514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i="1" dirty="0"/>
              <a:t>Source: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dirty="0"/>
              <a:t>Cambodia Malaria Survey 2013</a:t>
            </a:r>
          </a:p>
        </p:txBody>
      </p:sp>
    </p:spTree>
    <p:extLst>
      <p:ext uri="{BB962C8B-B14F-4D97-AF65-F5344CB8AC3E}">
        <p14:creationId xmlns:p14="http://schemas.microsoft.com/office/powerpoint/2010/main" val="59913279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Data,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05684"/>
            <a:ext cx="2015723" cy="197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915AA0-476B-A646-A730-FE9C92C90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78" y="3364398"/>
            <a:ext cx="2449451" cy="19741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589CF99-7D29-A440-AB8E-0A74B8CF776D}"/>
              </a:ext>
            </a:extLst>
          </p:cNvPr>
          <p:cNvGrpSpPr/>
          <p:nvPr/>
        </p:nvGrpSpPr>
        <p:grpSpPr>
          <a:xfrm>
            <a:off x="2472923" y="1992776"/>
            <a:ext cx="6213877" cy="2707957"/>
            <a:chOff x="2472923" y="1992776"/>
            <a:chExt cx="6213877" cy="27079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9E66FF-74D5-CF4E-9A4F-3AE4D8EE3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9086" y="2157266"/>
              <a:ext cx="3947714" cy="2543467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8DD04B5-06CC-7F49-84FC-0B1A863C769B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472923" y="1992776"/>
              <a:ext cx="2080027" cy="1213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5453D8-18A3-FB41-A84D-9FFACCAF8881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2687529" y="3593490"/>
              <a:ext cx="1865421" cy="7580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076377E-12DC-384A-807C-B45426D7271E}"/>
              </a:ext>
            </a:extLst>
          </p:cNvPr>
          <p:cNvSpPr txBox="1"/>
          <p:nvPr/>
        </p:nvSpPr>
        <p:spPr>
          <a:xfrm>
            <a:off x="2979923" y="5076422"/>
            <a:ext cx="566877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Use data to build a realistic </a:t>
            </a:r>
            <a:r>
              <a:rPr lang="en-US" sz="2400" dirty="0" err="1"/>
              <a:t>TaR</a:t>
            </a:r>
            <a:r>
              <a:rPr lang="en-US" sz="2400" dirty="0"/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32593388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CDEC4-1FC4-8943-8D35-C5B8BECCA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BA430-07F2-E146-8251-7557A30CF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Ross-Macdonald models are not sufficient for modeling forest malaria</a:t>
            </a:r>
          </a:p>
          <a:p>
            <a:r>
              <a:rPr lang="en-US" dirty="0"/>
              <a:t>Time-at-Risk accounts for human travel and its impact on population definitions</a:t>
            </a:r>
          </a:p>
          <a:p>
            <a:r>
              <a:rPr lang="en-US" dirty="0"/>
              <a:t>Transmission dynamics in the forest can have a large impact on transmission dynamics in the village</a:t>
            </a:r>
          </a:p>
          <a:p>
            <a:r>
              <a:rPr lang="en-US" dirty="0"/>
              <a:t>Data from high and low level sources are needed to accurately represent the </a:t>
            </a:r>
            <a:r>
              <a:rPr lang="en-US" dirty="0" err="1"/>
              <a:t>TaR</a:t>
            </a:r>
            <a:r>
              <a:rPr lang="en-US" dirty="0"/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145000613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Questions?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4085616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3" name="Rounded Rectangle 2">
            <a:hlinkClick r:id="rId3"/>
          </p:cNvPr>
          <p:cNvSpPr/>
          <p:nvPr/>
        </p:nvSpPr>
        <p:spPr>
          <a:xfrm>
            <a:off x="1515978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Heatmap</a:t>
            </a:r>
            <a:endParaRPr lang="en-US" dirty="0"/>
          </a:p>
        </p:txBody>
      </p:sp>
      <p:sp>
        <p:nvSpPr>
          <p:cNvPr id="4" name="Rounded Rectangle 3">
            <a:hlinkClick r:id="rId4"/>
          </p:cNvPr>
          <p:cNvSpPr/>
          <p:nvPr/>
        </p:nvSpPr>
        <p:spPr>
          <a:xfrm>
            <a:off x="5560595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Surface</a:t>
            </a:r>
          </a:p>
        </p:txBody>
      </p:sp>
    </p:spTree>
    <p:extLst>
      <p:ext uri="{BB962C8B-B14F-4D97-AF65-F5344CB8AC3E}">
        <p14:creationId xmlns:p14="http://schemas.microsoft.com/office/powerpoint/2010/main" val="152507335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Objectives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5310832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68490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Mathematical</a:t>
            </a:r>
          </a:p>
          <a:p>
            <a:pPr algn="ctr"/>
            <a:r>
              <a:rPr lang="en-US" sz="1600" dirty="0"/>
              <a:t>Underpinnings</a:t>
            </a:r>
          </a:p>
        </p:txBody>
      </p:sp>
      <p:sp>
        <p:nvSpPr>
          <p:cNvPr id="4" name="Rectangle 3"/>
          <p:cNvSpPr/>
          <p:nvPr/>
        </p:nvSpPr>
        <p:spPr>
          <a:xfrm>
            <a:off x="2185416" y="1992034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Vector-Based</a:t>
            </a:r>
          </a:p>
          <a:p>
            <a:pPr algn="ctr"/>
            <a:r>
              <a:rPr lang="en-US" sz="1600" dirty="0"/>
              <a:t>Approach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915578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Simple</a:t>
            </a:r>
          </a:p>
          <a:p>
            <a:pPr algn="ctr"/>
            <a:r>
              <a:rPr lang="en-US" sz="1600" dirty="0"/>
              <a:t>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185416" y="3839122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Expanded</a:t>
            </a:r>
          </a:p>
          <a:p>
            <a:pPr algn="ctr"/>
            <a:r>
              <a:rPr lang="en-US" sz="1600" dirty="0"/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4762666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  <a:p>
            <a:pPr algn="ctr"/>
            <a:r>
              <a:rPr lang="en-US" sz="1600" dirty="0"/>
              <a:t>Implementation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198" y="135985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The basics of mosquito math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3532" y="228452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Multiple locations in one equation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43199" y="3208073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One village, one forest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3532" y="413386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More villages, more forests!!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43198" y="5055161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Making computers do the hard math</a:t>
            </a:r>
          </a:p>
        </p:txBody>
      </p:sp>
    </p:spTree>
    <p:extLst>
      <p:ext uri="{BB962C8B-B14F-4D97-AF65-F5344CB8AC3E}">
        <p14:creationId xmlns:p14="http://schemas.microsoft.com/office/powerpoint/2010/main" val="32900498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68490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Visualizations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185416" y="1992034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Future Directions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200" y="1360985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Seeing is believing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3532" y="228452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Our plans moving forward</a:t>
            </a:r>
          </a:p>
        </p:txBody>
      </p:sp>
    </p:spTree>
    <p:extLst>
      <p:ext uri="{BB962C8B-B14F-4D97-AF65-F5344CB8AC3E}">
        <p14:creationId xmlns:p14="http://schemas.microsoft.com/office/powerpoint/2010/main" val="21727495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/>
              <a:t>Mathematical</a:t>
            </a:r>
            <a:br>
              <a:rPr lang="en-US" sz="5400" dirty="0"/>
            </a:br>
            <a:r>
              <a:rPr lang="en-US" sz="5400" dirty="0"/>
              <a:t>Underpinnings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293377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41AB-6C0D-F44B-A3A5-1684F837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7D24C-E18E-C842-AC06-2A4B68E32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how reproductive rates and time-at-risk can be used together to model malaria prevalence in a forest system</a:t>
            </a:r>
          </a:p>
          <a:p>
            <a:r>
              <a:rPr lang="en-US" dirty="0"/>
              <a:t>Show why time-at-risk and forest reproductive rates have an impact on elimination in villages</a:t>
            </a:r>
          </a:p>
        </p:txBody>
      </p:sp>
    </p:spTree>
    <p:extLst>
      <p:ext uri="{BB962C8B-B14F-4D97-AF65-F5344CB8AC3E}">
        <p14:creationId xmlns:p14="http://schemas.microsoft.com/office/powerpoint/2010/main" val="328933254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A26-5203-7E4F-9A64-2D61C19C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1982499"/>
            <a:ext cx="5497975" cy="297946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79783" y="1094874"/>
            <a:ext cx="6637194" cy="3276600"/>
            <a:chOff x="679783" y="1094874"/>
            <a:chExt cx="6637194" cy="3276600"/>
          </a:xfrm>
        </p:grpSpPr>
        <p:sp>
          <p:nvSpPr>
            <p:cNvPr id="3" name="TextBox 2"/>
            <p:cNvSpPr txBox="1"/>
            <p:nvPr/>
          </p:nvSpPr>
          <p:spPr>
            <a:xfrm>
              <a:off x="679783" y="1094874"/>
              <a:ext cx="2562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 i="1" dirty="0">
                  <a:solidFill>
                    <a:srgbClr val="FFC000"/>
                  </a:solidFill>
                </a:rPr>
                <a:t>Infected Humans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87479" y="2051384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80911" y="23241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19935" y="23241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914274" y="39624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65620" y="1094874"/>
            <a:ext cx="5834200" cy="3569368"/>
            <a:chOff x="2565620" y="1094874"/>
            <a:chExt cx="5834200" cy="3569368"/>
          </a:xfrm>
        </p:grpSpPr>
        <p:sp>
          <p:nvSpPr>
            <p:cNvPr id="10" name="TextBox 9"/>
            <p:cNvSpPr txBox="1"/>
            <p:nvPr/>
          </p:nvSpPr>
          <p:spPr>
            <a:xfrm>
              <a:off x="5348038" y="1094874"/>
              <a:ext cx="3051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 i="1" dirty="0">
                  <a:solidFill>
                    <a:srgbClr val="00B0F0"/>
                  </a:solidFill>
                </a:rPr>
                <a:t>Infected Mosquitoes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3749" y="2051384"/>
              <a:ext cx="397042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95901" y="4255168"/>
              <a:ext cx="352926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87916" y="4255168"/>
              <a:ext cx="358052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65620" y="3970421"/>
              <a:ext cx="352926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09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4578" y="5001536"/>
              <a:ext cx="4408519" cy="946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06" t="34279" r="78198" b="28849"/>
            <a:stretch/>
          </p:blipFill>
          <p:spPr>
            <a:xfrm>
              <a:off x="3098289" y="5335139"/>
              <a:ext cx="312822" cy="34891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12DFF-8DB8-FB45-AE1F-6BE809137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69121"/>
            <a:ext cx="4091066" cy="894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13C4E8-4F2F-1749-80FA-95303481F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293" y="910172"/>
            <a:ext cx="2523281" cy="1011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9B502E-4D67-5845-AB79-EAA18D967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667" y="1931052"/>
            <a:ext cx="6136341" cy="894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B21114-EC2D-CA47-89E4-F05A2DC3A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022" y="2872488"/>
            <a:ext cx="5641955" cy="1041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3CF5E-B5CA-EF42-90D8-D08A29405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2733" y="4011496"/>
            <a:ext cx="981195" cy="758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EE5EF-2292-1241-97BA-F5E847C34F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7235" y="3995674"/>
            <a:ext cx="1870698" cy="789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0E717-A591-3D40-BE36-7A4B13F3FF93}"/>
              </a:ext>
            </a:extLst>
          </p:cNvPr>
          <p:cNvGrpSpPr/>
          <p:nvPr/>
        </p:nvGrpSpPr>
        <p:grpSpPr>
          <a:xfrm>
            <a:off x="445625" y="1053296"/>
            <a:ext cx="2214833" cy="1759070"/>
            <a:chOff x="445625" y="1053296"/>
            <a:chExt cx="2214833" cy="17590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4CA60C-D23B-0943-B7DC-BBC8F722BF18}"/>
                </a:ext>
              </a:extLst>
            </p:cNvPr>
            <p:cNvSpPr/>
            <p:nvPr/>
          </p:nvSpPr>
          <p:spPr>
            <a:xfrm>
              <a:off x="445625" y="1053296"/>
              <a:ext cx="1143467" cy="81022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527EF9-089D-BF46-B075-926F9F9218E4}"/>
                </a:ext>
              </a:extLst>
            </p:cNvPr>
            <p:cNvSpPr/>
            <p:nvPr/>
          </p:nvSpPr>
          <p:spPr>
            <a:xfrm>
              <a:off x="1516991" y="2002138"/>
              <a:ext cx="1143467" cy="81022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1E9F4D-AA7B-D548-847F-C8E878A7DF72}"/>
              </a:ext>
            </a:extLst>
          </p:cNvPr>
          <p:cNvGrpSpPr/>
          <p:nvPr/>
        </p:nvGrpSpPr>
        <p:grpSpPr>
          <a:xfrm>
            <a:off x="3087267" y="5110410"/>
            <a:ext cx="3744409" cy="767452"/>
            <a:chOff x="3087267" y="5110410"/>
            <a:chExt cx="3744409" cy="7674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C51B4E-A695-3242-A1D7-AB5EDEBFC3D2}"/>
                </a:ext>
              </a:extLst>
            </p:cNvPr>
            <p:cNvSpPr/>
            <p:nvPr/>
          </p:nvSpPr>
          <p:spPr>
            <a:xfrm>
              <a:off x="3087267" y="5338612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50280A-ECE1-944D-9F68-096000B7DA6F}"/>
                </a:ext>
              </a:extLst>
            </p:cNvPr>
            <p:cNvSpPr/>
            <p:nvPr/>
          </p:nvSpPr>
          <p:spPr>
            <a:xfrm>
              <a:off x="3965112" y="5110410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9C2D33-00B6-6543-99CF-E5F78B399D11}"/>
                </a:ext>
              </a:extLst>
            </p:cNvPr>
            <p:cNvSpPr/>
            <p:nvPr/>
          </p:nvSpPr>
          <p:spPr>
            <a:xfrm>
              <a:off x="4493025" y="5535892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5C90E04-FF9C-FC4E-BC78-18664AAEC203}"/>
                </a:ext>
              </a:extLst>
            </p:cNvPr>
            <p:cNvSpPr/>
            <p:nvPr/>
          </p:nvSpPr>
          <p:spPr>
            <a:xfrm>
              <a:off x="5692462" y="5320271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03C249D-9AF0-1844-8D33-9029DCA11022}"/>
                </a:ext>
              </a:extLst>
            </p:cNvPr>
            <p:cNvSpPr/>
            <p:nvPr/>
          </p:nvSpPr>
          <p:spPr>
            <a:xfrm>
              <a:off x="6518855" y="5320271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6210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4578" y="5001536"/>
              <a:ext cx="4408519" cy="946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06" t="34279" r="78198" b="28849"/>
            <a:stretch/>
          </p:blipFill>
          <p:spPr>
            <a:xfrm>
              <a:off x="3098289" y="5335139"/>
              <a:ext cx="312822" cy="34891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5625" y="910172"/>
            <a:ext cx="7913949" cy="3875474"/>
            <a:chOff x="445625" y="910172"/>
            <a:chExt cx="7913949" cy="38754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D12DFF-8DB8-FB45-AE1F-6BE809137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969121"/>
              <a:ext cx="4091066" cy="89440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13C4E8-4F2F-1749-80FA-95303481F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6293" y="910172"/>
              <a:ext cx="2523281" cy="10111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9B502E-4D67-5845-AB79-EAA18D967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0667" y="1931052"/>
              <a:ext cx="6136341" cy="8944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B21114-EC2D-CA47-89E4-F05A2DC3A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1022" y="2872488"/>
              <a:ext cx="5641955" cy="1041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13CF5E-B5CA-EF42-90D8-D08A29405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2733" y="4011496"/>
              <a:ext cx="981195" cy="7583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BEE5EF-2292-1241-97BA-F5E847C3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27235" y="3995674"/>
              <a:ext cx="1870698" cy="78997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B50E717-A591-3D40-BE36-7A4B13F3FF93}"/>
                </a:ext>
              </a:extLst>
            </p:cNvPr>
            <p:cNvGrpSpPr/>
            <p:nvPr/>
          </p:nvGrpSpPr>
          <p:grpSpPr>
            <a:xfrm>
              <a:off x="445625" y="1053296"/>
              <a:ext cx="2214833" cy="1759070"/>
              <a:chOff x="445625" y="1053296"/>
              <a:chExt cx="2214833" cy="175907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4CA60C-D23B-0943-B7DC-BBC8F722BF18}"/>
                  </a:ext>
                </a:extLst>
              </p:cNvPr>
              <p:cNvSpPr/>
              <p:nvPr/>
            </p:nvSpPr>
            <p:spPr>
              <a:xfrm>
                <a:off x="445625" y="1053296"/>
                <a:ext cx="1143467" cy="810228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7527EF9-089D-BF46-B075-926F9F9218E4}"/>
                  </a:ext>
                </a:extLst>
              </p:cNvPr>
              <p:cNvSpPr/>
              <p:nvPr/>
            </p:nvSpPr>
            <p:spPr>
              <a:xfrm>
                <a:off x="1516991" y="2002138"/>
                <a:ext cx="1143467" cy="810228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E4A82F-9FE6-C842-8AF4-1E9A3DBCF9F6}"/>
              </a:ext>
            </a:extLst>
          </p:cNvPr>
          <p:cNvGrpSpPr/>
          <p:nvPr/>
        </p:nvGrpSpPr>
        <p:grpSpPr>
          <a:xfrm>
            <a:off x="1629645" y="995622"/>
            <a:ext cx="6607906" cy="3789008"/>
            <a:chOff x="1629645" y="995622"/>
            <a:chExt cx="6607906" cy="37890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B7AC37-1FD5-1544-9F4B-9EAD5C91A0B5}"/>
                </a:ext>
              </a:extLst>
            </p:cNvPr>
            <p:cNvSpPr/>
            <p:nvPr/>
          </p:nvSpPr>
          <p:spPr>
            <a:xfrm>
              <a:off x="1629645" y="995622"/>
              <a:ext cx="6607906" cy="8776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6E001E-A975-DD4D-B3A4-F67714EC63ED}"/>
                </a:ext>
              </a:extLst>
            </p:cNvPr>
            <p:cNvSpPr/>
            <p:nvPr/>
          </p:nvSpPr>
          <p:spPr>
            <a:xfrm>
              <a:off x="2696427" y="1988802"/>
              <a:ext cx="5040581" cy="8776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9E35DD-7DB9-4641-A9CC-9C8F5818506B}"/>
                </a:ext>
              </a:extLst>
            </p:cNvPr>
            <p:cNvSpPr/>
            <p:nvPr/>
          </p:nvSpPr>
          <p:spPr>
            <a:xfrm>
              <a:off x="1751022" y="3009541"/>
              <a:ext cx="5595523" cy="1775089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4364317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grpSp>
          <p:nvGrpSpPr>
            <p:cNvPr id="14" name="Group 13"/>
            <p:cNvGrpSpPr/>
            <p:nvPr/>
          </p:nvGrpSpPr>
          <p:grpSpPr>
            <a:xfrm>
              <a:off x="2464578" y="5001536"/>
              <a:ext cx="4408519" cy="946292"/>
              <a:chOff x="2464578" y="5001536"/>
              <a:chExt cx="4408519" cy="94629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4F23342-32A3-184E-9D57-647F218CA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4578" y="5001536"/>
                <a:ext cx="4408519" cy="94629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4F23342-32A3-184E-9D57-647F218CA9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706" t="34279" r="78198" b="28849"/>
              <a:stretch/>
            </p:blipFill>
            <p:spPr>
              <a:xfrm>
                <a:off x="3098289" y="5335139"/>
                <a:ext cx="312822" cy="348916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D30FA5-B69D-064D-9FBC-E39727A89B0C}"/>
                </a:ext>
              </a:extLst>
            </p:cNvPr>
            <p:cNvSpPr/>
            <p:nvPr/>
          </p:nvSpPr>
          <p:spPr>
            <a:xfrm>
              <a:off x="3411111" y="5470496"/>
              <a:ext cx="1391478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C8B854-6657-5A4B-A469-85EB788273BA}"/>
                </a:ext>
              </a:extLst>
            </p:cNvPr>
            <p:cNvSpPr/>
            <p:nvPr/>
          </p:nvSpPr>
          <p:spPr>
            <a:xfrm>
              <a:off x="4839718" y="5288085"/>
              <a:ext cx="813659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D89ADE-B4D1-FA47-84B8-93A11322A003}"/>
                </a:ext>
              </a:extLst>
            </p:cNvPr>
            <p:cNvSpPr/>
            <p:nvPr/>
          </p:nvSpPr>
          <p:spPr>
            <a:xfrm>
              <a:off x="5647515" y="5288085"/>
              <a:ext cx="1174303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21A002-FA94-D54C-965E-48E9D4D0DC26}"/>
                </a:ext>
              </a:extLst>
            </p:cNvPr>
            <p:cNvSpPr/>
            <p:nvPr/>
          </p:nvSpPr>
          <p:spPr>
            <a:xfrm>
              <a:off x="3901255" y="5118234"/>
              <a:ext cx="439777" cy="28458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C33E0C-5DB2-294B-8888-116BB3B26DE4}"/>
                </a:ext>
              </a:extLst>
            </p:cNvPr>
            <p:cNvSpPr/>
            <p:nvPr/>
          </p:nvSpPr>
          <p:spPr>
            <a:xfrm>
              <a:off x="2507271" y="5335139"/>
              <a:ext cx="579138" cy="28458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9880439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-0.16892 -0.54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5" y="-2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4F23342-32A3-184E-9D57-647F218CA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06" t="34279" r="78198" b="28849"/>
          <a:stretch/>
        </p:blipFill>
        <p:spPr>
          <a:xfrm>
            <a:off x="1553685" y="1587037"/>
            <a:ext cx="312822" cy="3489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5D4CEB-F1FC-1F40-85B1-A274CBF17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9"/>
          <a:stretch/>
        </p:blipFill>
        <p:spPr>
          <a:xfrm>
            <a:off x="1918359" y="1272170"/>
            <a:ext cx="1899814" cy="8920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2EBBFB-EFB1-7740-8448-E2E9AAFDC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39" y="3259800"/>
            <a:ext cx="6214946" cy="14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46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/>
              <a:t>Multi-Site</a:t>
            </a:r>
            <a:br>
              <a:rPr lang="en-US" sz="5400" dirty="0"/>
            </a:br>
            <a:r>
              <a:rPr lang="en-US" sz="5400" dirty="0"/>
              <a:t>Approach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5984642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EB5A-E6A9-3442-ABD8-8A2C8615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Multi-Site Variables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CBE65F-F0EB-4640-A82E-E8A34359E506}"/>
              </a:ext>
            </a:extLst>
          </p:cNvPr>
          <p:cNvGrpSpPr/>
          <p:nvPr/>
        </p:nvGrpSpPr>
        <p:grpSpPr>
          <a:xfrm>
            <a:off x="2832553" y="2329270"/>
            <a:ext cx="3478895" cy="2199457"/>
            <a:chOff x="5074309" y="2438400"/>
            <a:chExt cx="3478895" cy="21994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3B297B-E903-BF43-8D91-28B64281C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2046" y="2438400"/>
              <a:ext cx="1451158" cy="21906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D9AA6E-E18C-6C43-96AE-8AF0E96E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4309" y="2447166"/>
              <a:ext cx="1462794" cy="219069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F5922B-0B7A-7943-94D1-64A1C3BF2FBD}"/>
              </a:ext>
            </a:extLst>
          </p:cNvPr>
          <p:cNvGrpSpPr/>
          <p:nvPr/>
        </p:nvGrpSpPr>
        <p:grpSpPr>
          <a:xfrm>
            <a:off x="3153420" y="1200245"/>
            <a:ext cx="2837160" cy="810200"/>
            <a:chOff x="5205341" y="928918"/>
            <a:chExt cx="2837160" cy="8102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548254-9C08-2945-91CE-E07E2ED10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8516"/>
            <a:stretch/>
          </p:blipFill>
          <p:spPr>
            <a:xfrm>
              <a:off x="5627843" y="928918"/>
              <a:ext cx="1992157" cy="40397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B106D2-7E61-1E4E-9A3E-327160C48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921"/>
            <a:stretch/>
          </p:blipFill>
          <p:spPr>
            <a:xfrm>
              <a:off x="5205341" y="1335139"/>
              <a:ext cx="2837160" cy="403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1801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BAA02-CA49-2A43-B093-136D2DF55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377" y="4347227"/>
            <a:ext cx="3784922" cy="11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7019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7040-375B-DA48-BE15-41750F7E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by Time-at-Risk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81307" y="3080188"/>
            <a:ext cx="7181386" cy="665087"/>
            <a:chOff x="981307" y="3080188"/>
            <a:chExt cx="7181386" cy="6650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4659D1-8D0A-A747-813A-B58C99526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307" y="3112725"/>
              <a:ext cx="2996201" cy="6325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90990B-AB15-DD47-9A60-708D0660D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6492" y="3080188"/>
              <a:ext cx="2996201" cy="665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2820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A26-5203-7E4F-9A64-2D61C19C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1982499"/>
            <a:ext cx="5497975" cy="29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242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Reproductive Rate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9971385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F0401-DDCB-FC4A-B52A-B2DA0B18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3921376"/>
            <a:ext cx="5583044" cy="1040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FE2521-8D5D-7C45-8251-6C49B1AB8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07" y="1982499"/>
            <a:ext cx="6891454" cy="10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4458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78F6-FAA5-DD4B-9C07-E5A30904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2C3C5-91D9-9C40-8464-965989921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07" y="1789083"/>
            <a:ext cx="7486185" cy="109986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29990" y="3969051"/>
            <a:ext cx="6884020" cy="918005"/>
            <a:chOff x="1129990" y="3969051"/>
            <a:chExt cx="6884020" cy="9180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3C704D-792C-684B-A1CF-19B84F094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990" y="3969052"/>
              <a:ext cx="2529052" cy="9180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CF88DB-F4B2-9946-84B6-2D813790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5930" y="3969051"/>
              <a:ext cx="1628080" cy="912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0256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(Not) Simple Example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48991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6D35-1130-FA49-BA72-B7DFD15D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675CB-3B8E-B346-8231-65216A01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955" y="1258792"/>
            <a:ext cx="5783766" cy="244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DDFD3-D6B9-F94B-829C-7967D9208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112" y="4183505"/>
            <a:ext cx="3335676" cy="1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613-3DEF-8D42-B700-22C64E6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9A7E9-176D-FA4F-B762-B4E9B874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92" y="2952977"/>
            <a:ext cx="7144215" cy="9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1718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613-3DEF-8D42-B700-22C64E6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A5AE6-1534-744F-91DA-BB0052C7B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075" y="1096263"/>
            <a:ext cx="6731850" cy="2605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1F793-6E7E-1747-9728-369A2BD2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328" y="4240267"/>
            <a:ext cx="5409343" cy="1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055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31D63-5702-9747-A47B-C2EB4F6EB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19" y="1096819"/>
            <a:ext cx="5434361" cy="775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017437-6171-B843-9CD0-A4C1D5081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60" y="2503040"/>
            <a:ext cx="8452624" cy="1387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CD542-9CB8-0248-8F25-225F9222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18" y="4521678"/>
            <a:ext cx="8296507" cy="15377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6B2EB72-D196-D446-91C4-8D768EFF6DB5}"/>
              </a:ext>
            </a:extLst>
          </p:cNvPr>
          <p:cNvGrpSpPr/>
          <p:nvPr/>
        </p:nvGrpSpPr>
        <p:grpSpPr>
          <a:xfrm>
            <a:off x="2018370" y="4534830"/>
            <a:ext cx="6556917" cy="1468243"/>
            <a:chOff x="2018370" y="4534830"/>
            <a:chExt cx="6556917" cy="14682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7B9659-93B9-B446-9DE4-0EE638268394}"/>
                </a:ext>
              </a:extLst>
            </p:cNvPr>
            <p:cNvSpPr/>
            <p:nvPr/>
          </p:nvSpPr>
          <p:spPr>
            <a:xfrm>
              <a:off x="2691161" y="4705815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183472-D299-D242-9E6A-DD9AFC7B558E}"/>
                </a:ext>
              </a:extLst>
            </p:cNvPr>
            <p:cNvSpPr/>
            <p:nvPr/>
          </p:nvSpPr>
          <p:spPr>
            <a:xfrm>
              <a:off x="2018370" y="5490118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EDEC2D-E319-414C-AA42-E115ECECB11A}"/>
                </a:ext>
              </a:extLst>
            </p:cNvPr>
            <p:cNvSpPr/>
            <p:nvPr/>
          </p:nvSpPr>
          <p:spPr>
            <a:xfrm>
              <a:off x="4062761" y="5490118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E1AF12-567A-214E-BDE0-2B7FEE54DA54}"/>
                </a:ext>
              </a:extLst>
            </p:cNvPr>
            <p:cNvSpPr/>
            <p:nvPr/>
          </p:nvSpPr>
          <p:spPr>
            <a:xfrm>
              <a:off x="3490332" y="4534830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0EA8F3-4B1C-4B48-80DC-1262E8A8FF93}"/>
                </a:ext>
              </a:extLst>
            </p:cNvPr>
            <p:cNvSpPr/>
            <p:nvPr/>
          </p:nvSpPr>
          <p:spPr>
            <a:xfrm>
              <a:off x="3475463" y="4877920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00B154-E773-A041-986A-7EDC528982AE}"/>
                </a:ext>
              </a:extLst>
            </p:cNvPr>
            <p:cNvSpPr/>
            <p:nvPr/>
          </p:nvSpPr>
          <p:spPr>
            <a:xfrm>
              <a:off x="5330176" y="4711533"/>
              <a:ext cx="594839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BC1B92-D244-274C-BA28-EC93978A8168}"/>
                </a:ext>
              </a:extLst>
            </p:cNvPr>
            <p:cNvSpPr/>
            <p:nvPr/>
          </p:nvSpPr>
          <p:spPr>
            <a:xfrm>
              <a:off x="6315410" y="4705815"/>
              <a:ext cx="594839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604453-7BFB-FD4F-B578-90299FCF70E1}"/>
                </a:ext>
              </a:extLst>
            </p:cNvPr>
            <p:cNvSpPr/>
            <p:nvPr/>
          </p:nvSpPr>
          <p:spPr>
            <a:xfrm>
              <a:off x="6910249" y="5490118"/>
              <a:ext cx="665146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26729E-0C25-C64C-B063-3778F6163380}"/>
                </a:ext>
              </a:extLst>
            </p:cNvPr>
            <p:cNvSpPr/>
            <p:nvPr/>
          </p:nvSpPr>
          <p:spPr>
            <a:xfrm>
              <a:off x="7910141" y="5490118"/>
              <a:ext cx="665146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007603-8CF7-724C-9675-849D149DA9E6}"/>
                </a:ext>
              </a:extLst>
            </p:cNvPr>
            <p:cNvSpPr/>
            <p:nvPr/>
          </p:nvSpPr>
          <p:spPr>
            <a:xfrm>
              <a:off x="2836126" y="5319133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C6391F-3BDC-3749-8736-228CE8AFD02A}"/>
                </a:ext>
              </a:extLst>
            </p:cNvPr>
            <p:cNvSpPr/>
            <p:nvPr/>
          </p:nvSpPr>
          <p:spPr>
            <a:xfrm>
              <a:off x="2810316" y="566110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E861496-0646-CB44-861F-23636B838923}"/>
                </a:ext>
              </a:extLst>
            </p:cNvPr>
            <p:cNvSpPr/>
            <p:nvPr/>
          </p:nvSpPr>
          <p:spPr>
            <a:xfrm>
              <a:off x="4847378" y="566110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4B500B-8A87-B243-A112-330CCEA95620}"/>
                </a:ext>
              </a:extLst>
            </p:cNvPr>
            <p:cNvSpPr/>
            <p:nvPr/>
          </p:nvSpPr>
          <p:spPr>
            <a:xfrm>
              <a:off x="4880936" y="531913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995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Expanded Example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6794710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127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7679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3525678" y="1127342"/>
            <a:ext cx="695593" cy="601250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49E5AE-9D7A-3344-82EC-F1C525FDCEA5}"/>
              </a:ext>
            </a:extLst>
          </p:cNvPr>
          <p:cNvSpPr/>
          <p:nvPr/>
        </p:nvSpPr>
        <p:spPr>
          <a:xfrm>
            <a:off x="4421688" y="1981199"/>
            <a:ext cx="620437" cy="601250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4148430"/>
            <a:ext cx="362002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Mosquitoes Per Human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70393-1194-C94A-8F93-D61A1586E970}"/>
              </a:ext>
            </a:extLst>
          </p:cNvPr>
          <p:cNvSpPr txBox="1"/>
          <p:nvPr/>
        </p:nvSpPr>
        <p:spPr>
          <a:xfrm>
            <a:off x="2761989" y="4923277"/>
            <a:ext cx="36200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chemeClr val="bg2"/>
                </a:solidFill>
              </a:rPr>
              <a:t>Higher values </a:t>
            </a:r>
            <a:r>
              <a:rPr lang="en-US" sz="2000" u="sng" dirty="0">
                <a:solidFill>
                  <a:schemeClr val="bg2"/>
                </a:solidFill>
              </a:rPr>
              <a:t>increase</a:t>
            </a:r>
            <a:r>
              <a:rPr lang="en-US" sz="2000" dirty="0">
                <a:solidFill>
                  <a:schemeClr val="bg2"/>
                </a:solidFill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3118480160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16474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838" y="1705025"/>
            <a:ext cx="4103410" cy="3224661"/>
          </a:xfrm>
          <a:prstGeom prst="rect">
            <a:avLst/>
          </a:prstGeom>
        </p:spPr>
      </p:pic>
      <p:pic>
        <p:nvPicPr>
          <p:cNvPr id="6" name="Picture 5" descr="Left:  Picture 4"/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47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/>
              <a:t>Implementation In</a:t>
            </a:r>
            <a:br>
              <a:rPr lang="en-US" sz="5400" dirty="0"/>
            </a:br>
            <a:r>
              <a:rPr lang="en-US" sz="5400" dirty="0"/>
              <a:t>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4863267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481137"/>
            <a:ext cx="69532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11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8030"/>
          <a:stretch/>
        </p:blipFill>
        <p:spPr>
          <a:xfrm>
            <a:off x="1095375" y="3741821"/>
            <a:ext cx="6953250" cy="16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0972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– Parameters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40" y="1232234"/>
            <a:ext cx="3962521" cy="439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2828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– </a:t>
            </a:r>
            <a:r>
              <a:rPr lang="en-US" dirty="0" err="1"/>
              <a:t>TaR</a:t>
            </a:r>
            <a:r>
              <a:rPr lang="en-US" dirty="0"/>
              <a:t> Matrix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63" y="1960812"/>
            <a:ext cx="7589475" cy="29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9486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– R Values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062" y="1274220"/>
            <a:ext cx="4395876" cy="43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9614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–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" y="1639277"/>
            <a:ext cx="9109521" cy="3579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03094" y="5422700"/>
            <a:ext cx="3699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/>
              <a:t>7776 Rows</a:t>
            </a:r>
          </a:p>
        </p:txBody>
      </p:sp>
    </p:spTree>
    <p:extLst>
      <p:ext uri="{BB962C8B-B14F-4D97-AF65-F5344CB8AC3E}">
        <p14:creationId xmlns:p14="http://schemas.microsoft.com/office/powerpoint/2010/main" val="3058126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Visualizations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156286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4205154" y="1077237"/>
            <a:ext cx="604842" cy="601250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4148430"/>
            <a:ext cx="362002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Mosquito Biting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7EFA5-B14F-5046-869F-D789FA9DCF1A}"/>
              </a:ext>
            </a:extLst>
          </p:cNvPr>
          <p:cNvSpPr txBox="1"/>
          <p:nvPr/>
        </p:nvSpPr>
        <p:spPr>
          <a:xfrm>
            <a:off x="2761989" y="4923277"/>
            <a:ext cx="36200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chemeClr val="bg2"/>
                </a:solidFill>
              </a:rPr>
              <a:t>Higher values </a:t>
            </a:r>
            <a:r>
              <a:rPr lang="en-US" sz="2000" u="sng" dirty="0">
                <a:solidFill>
                  <a:schemeClr val="bg2"/>
                </a:solidFill>
              </a:rPr>
              <a:t>increase</a:t>
            </a:r>
            <a:r>
              <a:rPr lang="en-US" sz="2000" dirty="0">
                <a:solidFill>
                  <a:schemeClr val="bg2"/>
                </a:solidFill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2516486833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3" name="Rounded Rectangle 2">
            <a:hlinkClick r:id="rId3"/>
          </p:cNvPr>
          <p:cNvSpPr/>
          <p:nvPr/>
        </p:nvSpPr>
        <p:spPr>
          <a:xfrm>
            <a:off x="1515978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Heatmap</a:t>
            </a:r>
            <a:endParaRPr lang="en-US" dirty="0"/>
          </a:p>
        </p:txBody>
      </p:sp>
      <p:sp>
        <p:nvSpPr>
          <p:cNvPr id="4" name="Rounded Rectangle 3">
            <a:hlinkClick r:id="rId4"/>
          </p:cNvPr>
          <p:cNvSpPr/>
          <p:nvPr/>
        </p:nvSpPr>
        <p:spPr>
          <a:xfrm>
            <a:off x="5560595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Surface</a:t>
            </a:r>
          </a:p>
        </p:txBody>
      </p:sp>
    </p:spTree>
    <p:extLst>
      <p:ext uri="{BB962C8B-B14F-4D97-AF65-F5344CB8AC3E}">
        <p14:creationId xmlns:p14="http://schemas.microsoft.com/office/powerpoint/2010/main" val="3825014938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092C-E853-B349-AE0C-ACAC0024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C8BA0-717F-0146-84D9-ED02932798F5}"/>
              </a:ext>
            </a:extLst>
          </p:cNvPr>
          <p:cNvSpPr txBox="1"/>
          <p:nvPr/>
        </p:nvSpPr>
        <p:spPr>
          <a:xfrm>
            <a:off x="2226833" y="3238052"/>
            <a:ext cx="4797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3 plots of surfaces and heatmaps at different R values</a:t>
            </a:r>
          </a:p>
        </p:txBody>
      </p:sp>
    </p:spTree>
    <p:extLst>
      <p:ext uri="{BB962C8B-B14F-4D97-AF65-F5344CB8AC3E}">
        <p14:creationId xmlns:p14="http://schemas.microsoft.com/office/powerpoint/2010/main" val="1927648843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2025"/>
            <a:ext cx="54864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7571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Future Directions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10262835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Data,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452" y="1588168"/>
            <a:ext cx="3738996" cy="354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03507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Data,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698" y="860258"/>
            <a:ext cx="5156504" cy="505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08496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Interface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379" y="779732"/>
            <a:ext cx="4095142" cy="50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54330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12" y="1888957"/>
            <a:ext cx="4127276" cy="30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023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20" y="461221"/>
            <a:ext cx="6538161" cy="56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553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32348" y="427120"/>
            <a:ext cx="6879305" cy="5597442"/>
            <a:chOff x="577516" y="427120"/>
            <a:chExt cx="6879305" cy="55974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22548"/>
            <a:stretch/>
          </p:blipFill>
          <p:spPr>
            <a:xfrm>
              <a:off x="577516" y="782053"/>
              <a:ext cx="6879305" cy="524250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0315" t="566" r="12844" b="94190"/>
            <a:stretch/>
          </p:blipFill>
          <p:spPr>
            <a:xfrm>
              <a:off x="2062036" y="427120"/>
              <a:ext cx="3910264" cy="354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188713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4781351" y="1077237"/>
            <a:ext cx="604842" cy="601250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3963764"/>
            <a:ext cx="36200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Proportion of Bites That Cause Infection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3AEDC-5524-A04D-AE24-D6209C70F37A}"/>
              </a:ext>
            </a:extLst>
          </p:cNvPr>
          <p:cNvSpPr txBox="1"/>
          <p:nvPr/>
        </p:nvSpPr>
        <p:spPr>
          <a:xfrm>
            <a:off x="2761989" y="4923277"/>
            <a:ext cx="36200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chemeClr val="bg2"/>
                </a:solidFill>
              </a:rPr>
              <a:t>Higher values </a:t>
            </a:r>
            <a:r>
              <a:rPr lang="en-US" sz="2000" u="sng" dirty="0">
                <a:solidFill>
                  <a:schemeClr val="bg2"/>
                </a:solidFill>
              </a:rPr>
              <a:t>increase</a:t>
            </a:r>
            <a:r>
              <a:rPr lang="en-US" sz="2000" dirty="0">
                <a:solidFill>
                  <a:schemeClr val="bg2"/>
                </a:solidFill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1060403337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E83C4-4C8C-0743-B43F-798712D42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10" y="1503596"/>
            <a:ext cx="6222380" cy="952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9F4CB-825B-9D4C-8983-0B85140A6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580" y="3180283"/>
            <a:ext cx="6452839" cy="25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97451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1185EA-DAC3-EA4D-A60D-D6F328E40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" y="1314203"/>
            <a:ext cx="2564780" cy="719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5F2AD-5222-4344-A059-697BB4F3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78" y="849844"/>
            <a:ext cx="3281640" cy="1639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56E1E0-5725-5C45-84EF-551616CA7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778" y="2667124"/>
            <a:ext cx="3526718" cy="1523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850592-95C3-CC4A-8CA8-A3C494046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22"/>
          <a:stretch/>
        </p:blipFill>
        <p:spPr>
          <a:xfrm>
            <a:off x="3369778" y="4377084"/>
            <a:ext cx="5367454" cy="15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31786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EB5A-E6A9-3442-ABD8-8A2C8615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of Variables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99D6BC-B93B-E74D-BD01-5142A73DD551}"/>
              </a:ext>
            </a:extLst>
          </p:cNvPr>
          <p:cNvGrpSpPr/>
          <p:nvPr/>
        </p:nvGrpSpPr>
        <p:grpSpPr>
          <a:xfrm>
            <a:off x="840737" y="2329270"/>
            <a:ext cx="3228955" cy="2199459"/>
            <a:chOff x="1781643" y="2615485"/>
            <a:chExt cx="3228955" cy="21994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80259C-4B77-9A4B-A918-866A694D9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1643" y="2624254"/>
              <a:ext cx="1330882" cy="21819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9C48D6-F142-5F43-AD3B-EB6787A7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9715" y="2615485"/>
              <a:ext cx="1330883" cy="219945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CBE65F-F0EB-4640-A82E-E8A34359E506}"/>
              </a:ext>
            </a:extLst>
          </p:cNvPr>
          <p:cNvGrpSpPr/>
          <p:nvPr/>
        </p:nvGrpSpPr>
        <p:grpSpPr>
          <a:xfrm>
            <a:off x="5074310" y="2329270"/>
            <a:ext cx="3478895" cy="2199457"/>
            <a:chOff x="5074309" y="2438400"/>
            <a:chExt cx="3478895" cy="21994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3B297B-E903-BF43-8D91-28B64281C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046" y="2438400"/>
              <a:ext cx="1451158" cy="21906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D9AA6E-E18C-6C43-96AE-8AF0E96E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4309" y="2447166"/>
              <a:ext cx="1462794" cy="219069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DC9E538-4F40-2542-AE4D-5E952719E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071" y="1404880"/>
            <a:ext cx="2591475" cy="39868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CF5922B-0B7A-7943-94D1-64A1C3BF2FBD}"/>
              </a:ext>
            </a:extLst>
          </p:cNvPr>
          <p:cNvGrpSpPr/>
          <p:nvPr/>
        </p:nvGrpSpPr>
        <p:grpSpPr>
          <a:xfrm>
            <a:off x="5683467" y="1200245"/>
            <a:ext cx="2837160" cy="810200"/>
            <a:chOff x="5205341" y="928918"/>
            <a:chExt cx="2837160" cy="8102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548254-9C08-2945-91CE-E07E2ED10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8516"/>
            <a:stretch/>
          </p:blipFill>
          <p:spPr>
            <a:xfrm>
              <a:off x="5627843" y="928918"/>
              <a:ext cx="1992157" cy="40397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B106D2-7E61-1E4E-9A3E-327160C48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0921"/>
            <a:stretch/>
          </p:blipFill>
          <p:spPr>
            <a:xfrm>
              <a:off x="5205341" y="1335139"/>
              <a:ext cx="2837160" cy="403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015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6246896" y="1106203"/>
            <a:ext cx="329268" cy="371868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3963764"/>
            <a:ext cx="36200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Time for </a:t>
            </a:r>
            <a:r>
              <a:rPr lang="en-US" sz="2400" dirty="0" err="1"/>
              <a:t>Sporogonic</a:t>
            </a:r>
            <a:r>
              <a:rPr lang="en-US" sz="2400" dirty="0"/>
              <a:t> Cycle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C15C0-917C-6543-B8F1-70194CB792E2}"/>
              </a:ext>
            </a:extLst>
          </p:cNvPr>
          <p:cNvSpPr txBox="1"/>
          <p:nvPr/>
        </p:nvSpPr>
        <p:spPr>
          <a:xfrm>
            <a:off x="2761989" y="4923277"/>
            <a:ext cx="36200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chemeClr val="bg2"/>
                </a:solidFill>
              </a:rPr>
              <a:t>Higher values </a:t>
            </a:r>
            <a:r>
              <a:rPr lang="en-US" sz="2000" u="sng" dirty="0">
                <a:solidFill>
                  <a:schemeClr val="bg2"/>
                </a:solidFill>
              </a:rPr>
              <a:t>decrease</a:t>
            </a:r>
            <a:r>
              <a:rPr lang="en-US" sz="2000" dirty="0">
                <a:solidFill>
                  <a:schemeClr val="bg2"/>
                </a:solidFill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388227413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IHME ppt template_1109</Template>
  <TotalTime>6230</TotalTime>
  <Words>1506</Words>
  <Application>Microsoft Macintosh PowerPoint</Application>
  <PresentationFormat>On-screen Show (4:3)</PresentationFormat>
  <Paragraphs>333</Paragraphs>
  <Slides>82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5" baseType="lpstr">
      <vt:lpstr>Arial</vt:lpstr>
      <vt:lpstr>Courier New</vt:lpstr>
      <vt:lpstr>IHME ppt template_1109</vt:lpstr>
      <vt:lpstr>Modeling Forest Malaria Using a Time-at-Risk Based Approach</vt:lpstr>
      <vt:lpstr>Background</vt:lpstr>
      <vt:lpstr>Contrasting Malaria Models</vt:lpstr>
      <vt:lpstr>Objectives</vt:lpstr>
      <vt:lpstr>Reproductive Rate</vt:lpstr>
      <vt:lpstr>Reproductive Rate</vt:lpstr>
      <vt:lpstr>Reproductive Rate</vt:lpstr>
      <vt:lpstr>Reproductive Rate</vt:lpstr>
      <vt:lpstr>Reproductive Rate</vt:lpstr>
      <vt:lpstr>Reproductive Rate</vt:lpstr>
      <vt:lpstr>Reproductive Rate</vt:lpstr>
      <vt:lpstr>Reproductive Rate</vt:lpstr>
      <vt:lpstr>Time-at-Risk</vt:lpstr>
      <vt:lpstr>Time-at-Risk (TaR)</vt:lpstr>
      <vt:lpstr>Time-at-Risk (TaR)</vt:lpstr>
      <vt:lpstr>Time-at-Risk (TaR)</vt:lpstr>
      <vt:lpstr>Time-at-Risk (TaR)</vt:lpstr>
      <vt:lpstr>Time-at-Risk (TaR)</vt:lpstr>
      <vt:lpstr>Time-at-Risk (TaR)</vt:lpstr>
      <vt:lpstr>Time-at-Risk (TaR)</vt:lpstr>
      <vt:lpstr>Time-at-Risk (TaR)</vt:lpstr>
      <vt:lpstr>How Forest R and Time-at-Risk Affect Village Transmission</vt:lpstr>
      <vt:lpstr>Traditional Model</vt:lpstr>
      <vt:lpstr>Forest Model – Effect of Forest R</vt:lpstr>
      <vt:lpstr>Forest Model – Effect of Forest R</vt:lpstr>
      <vt:lpstr>Forest Model – Effect of Time-at-Risk</vt:lpstr>
      <vt:lpstr>Forest Model – Effect of Time-at-Risk</vt:lpstr>
      <vt:lpstr>Forest Model – Effect of Time-at-Risk</vt:lpstr>
      <vt:lpstr>Next Steps</vt:lpstr>
      <vt:lpstr>Data, Data, Data</vt:lpstr>
      <vt:lpstr>Data, Data, Data</vt:lpstr>
      <vt:lpstr>Data, Data, Data</vt:lpstr>
      <vt:lpstr>Takeaways</vt:lpstr>
      <vt:lpstr>Questions?</vt:lpstr>
      <vt:lpstr>Visualizations</vt:lpstr>
      <vt:lpstr>Objectives</vt:lpstr>
      <vt:lpstr>Objectives</vt:lpstr>
      <vt:lpstr>Objectives</vt:lpstr>
      <vt:lpstr>Mathematical Underpinnings</vt:lpstr>
      <vt:lpstr>Ross-Macdonald Equations</vt:lpstr>
      <vt:lpstr>Equilibrium Assumptions</vt:lpstr>
      <vt:lpstr>Equilibrium Assumptions</vt:lpstr>
      <vt:lpstr>Equilibrium Assumptions</vt:lpstr>
      <vt:lpstr>Reproductive Rate</vt:lpstr>
      <vt:lpstr>Multi-Site Approach</vt:lpstr>
      <vt:lpstr>Multi-Site Variables</vt:lpstr>
      <vt:lpstr>Time-at-Risk (TaR)</vt:lpstr>
      <vt:lpstr>Scaling by Time-at-Risk</vt:lpstr>
      <vt:lpstr>Ross-Macdonald Equations</vt:lpstr>
      <vt:lpstr>Ross-Macdonald Equations</vt:lpstr>
      <vt:lpstr>Equilibrium Assumptions</vt:lpstr>
      <vt:lpstr>(Not) Simple Example</vt:lpstr>
      <vt:lpstr>Simple Example: One Village, One Forest</vt:lpstr>
      <vt:lpstr>Simple Example: One Village, One Forest</vt:lpstr>
      <vt:lpstr>Simple Example: One Village, One Forest</vt:lpstr>
      <vt:lpstr>Simple Example: One Village, One Forest</vt:lpstr>
      <vt:lpstr>Expanded Example</vt:lpstr>
      <vt:lpstr>Expand to More Villages and Forests</vt:lpstr>
      <vt:lpstr>Expand to More Villages and Forests</vt:lpstr>
      <vt:lpstr>Expand to More Villages and Forests</vt:lpstr>
      <vt:lpstr>Expand to More Villages and Forests</vt:lpstr>
      <vt:lpstr>Implementation In R</vt:lpstr>
      <vt:lpstr>R Code</vt:lpstr>
      <vt:lpstr>R Code</vt:lpstr>
      <vt:lpstr>R Code – Parameters</vt:lpstr>
      <vt:lpstr>R Code – TaR Matrix</vt:lpstr>
      <vt:lpstr>R Code – R Values</vt:lpstr>
      <vt:lpstr>R Code – Results</vt:lpstr>
      <vt:lpstr>Visualizations</vt:lpstr>
      <vt:lpstr>Visualizations</vt:lpstr>
      <vt:lpstr>Visualizations</vt:lpstr>
      <vt:lpstr>Visualizations</vt:lpstr>
      <vt:lpstr>Future Directions</vt:lpstr>
      <vt:lpstr>Data, Data, Data</vt:lpstr>
      <vt:lpstr>Data, Data, Data</vt:lpstr>
      <vt:lpstr>Model Interface</vt:lpstr>
      <vt:lpstr>Questions?</vt:lpstr>
      <vt:lpstr>PowerPoint Presentation</vt:lpstr>
      <vt:lpstr>PowerPoint Presentation</vt:lpstr>
      <vt:lpstr>Simple Example: One Village, One Forest</vt:lpstr>
      <vt:lpstr>Simple Example: One Village, One Forest</vt:lpstr>
      <vt:lpstr>Vectors of Variables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Information</dc:title>
  <dc:creator>Nebula</dc:creator>
  <cp:lastModifiedBy>Alec Georgoff</cp:lastModifiedBy>
  <cp:revision>161</cp:revision>
  <dcterms:created xsi:type="dcterms:W3CDTF">2009-11-17T17:26:05Z</dcterms:created>
  <dcterms:modified xsi:type="dcterms:W3CDTF">2018-11-29T01:09:22Z</dcterms:modified>
</cp:coreProperties>
</file>